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Lst>
  <p:sldSz cy="9601200" cx="73152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C5BADDB-ABF7-4000-8571-A7CF37DAC0CC}">
  <a:tblStyle styleId="{BC5BADDB-ABF7-4000-8571-A7CF37DAC0C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8BD0D13-9B1C-43FA-A37B-4F1631DFA510}"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11" Type="http://schemas.openxmlformats.org/officeDocument/2006/relationships/slide" Target="slides/slide3.xml"/><Relationship Id="rId22" Type="http://schemas.openxmlformats.org/officeDocument/2006/relationships/font" Target="fonts/PlusJakartaSans-boldItalic.fntdata"/><Relationship Id="rId10" Type="http://schemas.openxmlformats.org/officeDocument/2006/relationships/slide" Target="slides/slide2.xml"/><Relationship Id="rId21" Type="http://schemas.openxmlformats.org/officeDocument/2006/relationships/font" Target="fonts/PlusJakartaSans-italic.fntdata"/><Relationship Id="rId13" Type="http://schemas.openxmlformats.org/officeDocument/2006/relationships/font" Target="fonts/Halant-regular.fntdata"/><Relationship Id="rId12" Type="http://schemas.openxmlformats.org/officeDocument/2006/relationships/slide" Target="slides/slide4.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PlusJakartaSans-regular.fntdata"/><Relationship Id="rId6" Type="http://schemas.openxmlformats.org/officeDocument/2006/relationships/slideMaster" Target="slideMasters/slideMaster2.xml"/><Relationship Id="rId18" Type="http://schemas.openxmlformats.org/officeDocument/2006/relationships/font" Target="fonts/Inter-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41d5e5aab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41d5e5a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97b00ad89_0_138: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97b00ad89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597b00ad89_0_285: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597b00ad89_0_2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3597b00ad89_0_42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3597b00ad89_0_4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09" name="Google Shape;109;p2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3" name="Google Shape;113;p29"/>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4" name="Google Shape;114;p2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21" name="Google Shape;121;p3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30" name="Google Shape;130;p3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37" name="Google Shape;137;p3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98" name="Google Shape;98;p25"/>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youtu.be/T_sGTspaF4Y?feature=shared&amp;t=82"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3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5" name="Google Shape;145;p3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6" name="Google Shape;146;p3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47" name="Google Shape;147;p37"/>
          <p:cNvGraphicFramePr/>
          <p:nvPr/>
        </p:nvGraphicFramePr>
        <p:xfrm>
          <a:off x="355544" y="1535436"/>
          <a:ext cx="3000000" cy="3000000"/>
        </p:xfrm>
        <a:graphic>
          <a:graphicData uri="http://schemas.openxmlformats.org/drawingml/2006/table">
            <a:tbl>
              <a:tblPr>
                <a:noFill/>
                <a:tableStyleId>{BC5BADDB-ABF7-4000-8571-A7CF37DAC0CC}</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r>
                        <a:rPr lang="en" sz="1200">
                          <a:latin typeface="Halant"/>
                          <a:ea typeface="Halant"/>
                          <a:cs typeface="Halant"/>
                          <a:sym typeface="Halant"/>
                        </a:rPr>
                        <a:t>Begin at 1:22, End at 3:09</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 the late 20th century was not the first time that empires disintegrated. Rome comes to mind. Also the Persians. And of course the American Revolution ended one kind of European imperial experiment. But in all those cases, Empire struck back… heh heh, you see what I did there? I mean, Britain lost its 13 colonies, but later controlled half of Africa and all of India. And what makes the recent decolonization so special is that at least so far, no empires have emerged to replace the ones that fell. And this was largely due to World War II because on some level, the Allies were fighting to stop Nazi imperialism. Hitler wanted to take over Central Europe, and Africa, and probably the Middle East-- and the Ally defeat of the Nazis discredited the whole idea of empire. So the English, French, and Americans couldn’t very well say to the colonial troops who’d fought alongside them, “Thank you so much for helping us to thwart Germany’s imperialistic ambitions. As a reward, please hand in your rifle and return to your state of subjugation.” Plus, most of the big colonial powers-- especially France, Britain, and Japan-- had been significantly weakened by World War II, by which I mean that large swaths of them looked like this. So, post-war decolonization happened all over the place: The British colony that had once been “India” became three independent nations. By the way, is this Gandhi or is this Ben Kingsley playing Gandhi? In Southeast Asia, French Indochina became Cambodia, Laos, and Vietnam. And the Dutch East Indies became Indonesia. But of course when we think about decolonization, we mostly think about Africa going from this to this. So we’re gonna oversimplify here, because we have to, but decolonization throughout Afro-Eurasia had some similar characteristics. Because it occurred in the context of the Cold War, many of these new nations had to choose between socialist and capitalist influences, which shaped their futures. While many of these new countries eventually adopted some form of democracy, the road there was often rocky. Also, decolonization often involved violence, usually the overthrow of colonial elites.</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48" name="Google Shape;148;p37"/>
          <p:cNvSpPr txBox="1"/>
          <p:nvPr/>
        </p:nvSpPr>
        <p:spPr>
          <a:xfrm>
            <a:off x="428450" y="864000"/>
            <a:ext cx="6511200" cy="630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John Green</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John Green is an American author, YouTuber, and philanthropist. His YouTube series, Crash Course, provides educational videos on a variety of topics, including history, literature, and science.</a:t>
            </a:r>
            <a:endParaRPr sz="1150">
              <a:solidFill>
                <a:schemeClr val="dk1"/>
              </a:solidFill>
              <a:latin typeface="Inter"/>
              <a:ea typeface="Inter"/>
              <a:cs typeface="Inter"/>
              <a:sym typeface="Inter"/>
            </a:endParaRPr>
          </a:p>
        </p:txBody>
      </p:sp>
      <p:sp>
        <p:nvSpPr>
          <p:cNvPr id="149" name="Google Shape;149;p3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Nationalism in the Postcolonial Era (Exemplar)</a:t>
            </a:r>
            <a:endParaRPr sz="1800">
              <a:solidFill>
                <a:schemeClr val="dk1"/>
              </a:solidFill>
              <a:latin typeface="Halant"/>
              <a:ea typeface="Halant"/>
              <a:cs typeface="Halant"/>
              <a:sym typeface="Halant"/>
            </a:endParaRPr>
          </a:p>
        </p:txBody>
      </p:sp>
      <p:sp>
        <p:nvSpPr>
          <p:cNvPr id="150" name="Google Shape;150;p37"/>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51" name="Google Shape;151;p37"/>
          <p:cNvSpPr txBox="1"/>
          <p:nvPr/>
        </p:nvSpPr>
        <p:spPr>
          <a:xfrm>
            <a:off x="329100" y="6717975"/>
            <a:ext cx="6657000" cy="220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World War II make it harder for European powers to keep control of their colonies?</a:t>
            </a:r>
            <a:br>
              <a:rPr b="1"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br>
              <a:rPr b="1" lang="en" sz="1200">
                <a:solidFill>
                  <a:schemeClr val="dk1"/>
                </a:solidFill>
                <a:latin typeface="Inter"/>
                <a:ea typeface="Inter"/>
                <a:cs typeface="Inter"/>
                <a:sym typeface="Inter"/>
              </a:rPr>
            </a:b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common challenges new nations faced after decolonization?</a:t>
            </a:r>
            <a:br>
              <a:rPr b="1"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highlight>
                  <a:schemeClr val="accent4"/>
                </a:highlight>
                <a:latin typeface="Inter"/>
                <a:ea typeface="Inter"/>
                <a:cs typeface="Inter"/>
                <a:sym typeface="Inter"/>
              </a:rPr>
              <a:t>	</a:t>
            </a:r>
            <a:endParaRPr sz="1200">
              <a:solidFill>
                <a:schemeClr val="dk1"/>
              </a:solidFill>
              <a:highlight>
                <a:schemeClr val="accent4"/>
              </a:highlight>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Comparison</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Source 3: Vietnam</a:t>
            </a:r>
            <a:endParaRPr sz="1800">
              <a:solidFill>
                <a:schemeClr val="dk1"/>
              </a:solidFill>
              <a:latin typeface="Plus Jakarta Sans"/>
              <a:ea typeface="Plus Jakarta Sans"/>
              <a:cs typeface="Plus Jakarta Sans"/>
              <a:sym typeface="Plus Jakarta Sans"/>
            </a:endParaRPr>
          </a:p>
        </p:txBody>
      </p:sp>
      <p:sp>
        <p:nvSpPr>
          <p:cNvPr id="157" name="Google Shape;157;p38"/>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67182" y="9080755"/>
            <a:ext cx="400127" cy="400127"/>
          </a:xfrm>
          <a:prstGeom prst="rect">
            <a:avLst/>
          </a:prstGeom>
          <a:noFill/>
          <a:ln>
            <a:noFill/>
          </a:ln>
        </p:spPr>
      </p:pic>
      <p:sp>
        <p:nvSpPr>
          <p:cNvPr id="159" name="Google Shape;159;p38"/>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03550" y="147760"/>
            <a:ext cx="980459" cy="406567"/>
          </a:xfrm>
          <a:prstGeom prst="rect">
            <a:avLst/>
          </a:prstGeom>
          <a:noFill/>
          <a:ln>
            <a:noFill/>
          </a:ln>
        </p:spPr>
      </p:pic>
      <p:graphicFrame>
        <p:nvGraphicFramePr>
          <p:cNvPr id="161" name="Google Shape;161;p38"/>
          <p:cNvGraphicFramePr/>
          <p:nvPr/>
        </p:nvGraphicFramePr>
        <p:xfrm>
          <a:off x="367177" y="690516"/>
          <a:ext cx="3000000" cy="3000000"/>
        </p:xfrm>
        <a:graphic>
          <a:graphicData uri="http://schemas.openxmlformats.org/drawingml/2006/table">
            <a:tbl>
              <a:tblPr>
                <a:noFill/>
                <a:tableStyleId>{B8BD0D13-9B1C-43FA-A37B-4F1631DFA510}</a:tableStyleId>
              </a:tblPr>
              <a:tblGrid>
                <a:gridCol w="6642075"/>
              </a:tblGrid>
              <a:tr h="416425">
                <a:tc>
                  <a:txBody>
                    <a:bodyPr/>
                    <a:lstStyle/>
                    <a:p>
                      <a:pPr indent="0" lvl="0" marL="0" rtl="0" algn="l">
                        <a:spcBef>
                          <a:spcPts val="0"/>
                        </a:spcBef>
                        <a:spcAft>
                          <a:spcPts val="0"/>
                        </a:spcAft>
                        <a:buNone/>
                      </a:pPr>
                      <a:r>
                        <a:rPr lang="en" sz="1100">
                          <a:latin typeface="Halant"/>
                          <a:ea typeface="Halant"/>
                          <a:cs typeface="Halant"/>
                          <a:sym typeface="Halant"/>
                        </a:rPr>
                        <a:t>Source: Ho Chi Minh, “Declaration of Independence of the Democratic Republic of Vietnam,” September 2, 1945.</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Ho Chi Minh was the leader of the Vietnamese independence movement and the first president of the Democratic Republic of Vietnam. This 1945 speech was delivered after Japan's surrender in World War II. </a:t>
                      </a:r>
                      <a:endParaRPr sz="10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All men are created equal. They are endowed by their Creator with certain inalienable rights, among them are Life, Liberty, and the pursuit of Happiness." This immortal statement was made in the Declaration of Independence of the United States of America in 1776. In a broader sense, this means: All the peoples on the earth are equal from birth, all the peoples have a right to live, to be happy and free. The Declaration of the French Revolution made in 1791 on the Rights of Man and the Citizen also states: “All men are born free and with equal rights, and must always remain free and have equal rights.” Those are undeniable truths. Nevertheless, for more than eighty years, the French imperialists, abusing the standard of Liberty, Equality, and Fraternity, have violated our Fatherland and oppressed our fellow-citizens. They have acted contrary to the ideals of humanity and justice. In the field of politics, they have deprived our people of every democratic liberty. They have enforced inhuman laws; they have set up three distinct political regimes in the North, the Center and the South of Vietnam in order to wreck our national unity and prevent our people from being united. They have built more prisons than schools. They have mercilessly slain our patriots; they have drowned our uprisings in rivers of blood. They have fettered public opinion; they have practiced obscurantism against our people… In the field of economics, they have fleeced us to the backbone, impoverished our people, and devastated our land. They have robbed us of our rice fields, our mines, our forests, and our raw materials… They have invented numerous unjustifiable taxes and reduced our people, especially our peasantry, to a state of extreme poverty. They have hampered the prospering of our national bourgeoisie; they have mercilessly exploited our workers…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From the autumn of 1940, our country had in fact ceased to be a French colony and had become a Japanese possession. After the Japanese had surrendered to the Allies, our whole people rose to regain our national sovereignty and to found the Democratic Republic of Vietnam. The truth is that we have wrested our independence from the Japanese and not from the French. The French have fled, the Japanese have capitulated, Emperor Bao Dai has abdicated. Our people have broken the chains which for nearly a century have fettered them and have won independence for the Fatherland. Our people at the same time have overthrown the monarchic regime that has reigned supreme for dozens of centuries. In its place has been established the present Democratic Republic. For these reasons, we, members of the Provisional Government, representing the whole Vietnamese people, declare that from now on we break off all relations of a colonial character with France; we repeal all the international obligation that France has so far subscribed to on behalf of Vietnam and we abolish all the special rights the French have unlawfully acquired in our Fatherland. The whole Vietnamese people, animated by a common purpose, are determined to fight to the bitter end against any attempt by the French colonialists to reconquer their country. We are convinced that the Allied nations which at Tehran and San Francisco have acknowledged the principles of self-determination and equality of nations, will not refuse to acknowledge the independence of Vietnam. A people who have courageously opposed French domination for more than eight years, a people who have fought side by side with the Allies against the Fascists during these last years, such a people must be free and independent. For these reasons, we, members of the Provisional Government of the Democratic Republic of Vietnam, solemnly declare to the world that Vietnam has the right to be a free and independent country—and in fact is so already. The entire Vietnamese people are determined to mobilize all their physical and mental strength, to sacrifice their lives and property in order to safeguard their independence and liberty.</a:t>
                      </a:r>
                      <a:endParaRPr sz="1100">
                        <a:solidFill>
                          <a:schemeClr val="dk1"/>
                        </a:solidFill>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sp>
        <p:nvSpPr>
          <p:cNvPr id="166" name="Google Shape;166;p39"/>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Disciplinary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Evaluating Evidence</a:t>
            </a:r>
            <a:endParaRPr sz="2400">
              <a:solidFill>
                <a:schemeClr val="dk1"/>
              </a:solidFill>
              <a:latin typeface="Plus Jakarta Sans"/>
              <a:ea typeface="Plus Jakarta Sans"/>
              <a:cs typeface="Plus Jakarta Sans"/>
              <a:sym typeface="Plus Jakarta Sans"/>
            </a:endParaRPr>
          </a:p>
        </p:txBody>
      </p:sp>
      <p:sp>
        <p:nvSpPr>
          <p:cNvPr id="167" name="Google Shape;167;p3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68" name="Google Shape;168;p39"/>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69" name="Google Shape;169;p3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70" name="Google Shape;170;p39"/>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71" name="Google Shape;171;p39"/>
          <p:cNvSpPr txBox="1"/>
          <p:nvPr/>
        </p:nvSpPr>
        <p:spPr>
          <a:xfrm>
            <a:off x="1504541" y="1209695"/>
            <a:ext cx="53691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Clr>
                <a:schemeClr val="dk1"/>
              </a:buClr>
              <a:buSzPts val="1100"/>
              <a:buFont typeface="Arial"/>
              <a:buNone/>
            </a:pPr>
            <a:r>
              <a:rPr b="1" lang="en" sz="1000">
                <a:solidFill>
                  <a:schemeClr val="dk1"/>
                </a:solidFill>
                <a:latin typeface="Plus Jakarta Sans"/>
                <a:ea typeface="Plus Jakarta Sans"/>
                <a:cs typeface="Plus Jakarta Sans"/>
                <a:sym typeface="Plus Jakarta Sans"/>
              </a:rPr>
              <a:t>Directions</a:t>
            </a:r>
            <a:r>
              <a:rPr lang="en" sz="1000">
                <a:solidFill>
                  <a:schemeClr val="dk1"/>
                </a:solidFill>
                <a:latin typeface="Plus Jakarta Sans"/>
                <a:ea typeface="Plus Jakarta Sans"/>
                <a:cs typeface="Plus Jakarta Sans"/>
                <a:sym typeface="Plus Jakarta Sans"/>
              </a:rPr>
              <a:t>: </a:t>
            </a:r>
            <a:r>
              <a:rPr lang="en" sz="1000">
                <a:solidFill>
                  <a:srgbClr val="1D1C1D"/>
                </a:solidFill>
                <a:highlight>
                  <a:srgbClr val="F8F8F8"/>
                </a:highlight>
                <a:latin typeface="Plus Jakarta Sans"/>
                <a:ea typeface="Plus Jakarta Sans"/>
                <a:cs typeface="Plus Jakarta Sans"/>
                <a:sym typeface="Plus Jakarta Sans"/>
              </a:rPr>
              <a:t>Identify a claim made by the text.  Provide two quotes that support the claim. Next, explain how each quote supports the claim. Then, during the classroom report outs, record how each leader demonstrated nationalism.</a:t>
            </a:r>
            <a:endParaRPr sz="1000">
              <a:solidFill>
                <a:schemeClr val="dk1"/>
              </a:solidFill>
              <a:latin typeface="Plus Jakarta Sans"/>
              <a:ea typeface="Plus Jakarta Sans"/>
              <a:cs typeface="Plus Jakarta Sans"/>
              <a:sym typeface="Plus Jakarta Sans"/>
            </a:endParaRPr>
          </a:p>
        </p:txBody>
      </p:sp>
      <p:sp>
        <p:nvSpPr>
          <p:cNvPr id="172" name="Google Shape;172;p39"/>
          <p:cNvSpPr txBox="1"/>
          <p:nvPr/>
        </p:nvSpPr>
        <p:spPr>
          <a:xfrm>
            <a:off x="441459" y="2257858"/>
            <a:ext cx="20253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Historical</a:t>
            </a:r>
            <a:r>
              <a:rPr lang="en" sz="1100">
                <a:solidFill>
                  <a:schemeClr val="dk1"/>
                </a:solidFill>
                <a:latin typeface="Inter"/>
                <a:ea typeface="Inter"/>
                <a:cs typeface="Inter"/>
                <a:sym typeface="Inter"/>
              </a:rPr>
              <a:t> Event/Topic/Idea: </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Vietnamese</a:t>
            </a:r>
            <a:r>
              <a:rPr b="1" lang="en" sz="1200">
                <a:latin typeface="Inter"/>
                <a:ea typeface="Inter"/>
                <a:cs typeface="Inter"/>
                <a:sym typeface="Inter"/>
              </a:rPr>
              <a:t> Nationalism</a:t>
            </a:r>
            <a:endParaRPr b="1" sz="1200">
              <a:latin typeface="Inter"/>
              <a:ea typeface="Inter"/>
              <a:cs typeface="Inter"/>
              <a:sym typeface="Inter"/>
            </a:endParaRPr>
          </a:p>
        </p:txBody>
      </p:sp>
      <p:sp>
        <p:nvSpPr>
          <p:cNvPr id="173" name="Google Shape;173;p39"/>
          <p:cNvSpPr txBox="1"/>
          <p:nvPr/>
        </p:nvSpPr>
        <p:spPr>
          <a:xfrm>
            <a:off x="2736047" y="2257858"/>
            <a:ext cx="41379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pic>
        <p:nvPicPr>
          <p:cNvPr id="174" name="Google Shape;174;p39"/>
          <p:cNvPicPr preferRelativeResize="0"/>
          <p:nvPr/>
        </p:nvPicPr>
        <p:blipFill>
          <a:blip r:embed="rId5">
            <a:alphaModFix/>
          </a:blip>
          <a:stretch>
            <a:fillRect/>
          </a:stretch>
        </p:blipFill>
        <p:spPr>
          <a:xfrm>
            <a:off x="441459" y="1113895"/>
            <a:ext cx="895341" cy="895341"/>
          </a:xfrm>
          <a:prstGeom prst="rect">
            <a:avLst/>
          </a:prstGeom>
          <a:noFill/>
          <a:ln>
            <a:noFill/>
          </a:ln>
        </p:spPr>
      </p:pic>
      <p:graphicFrame>
        <p:nvGraphicFramePr>
          <p:cNvPr id="175" name="Google Shape;175;p39"/>
          <p:cNvGraphicFramePr/>
          <p:nvPr/>
        </p:nvGraphicFramePr>
        <p:xfrm>
          <a:off x="441647" y="3929291"/>
          <a:ext cx="3000000" cy="3000000"/>
        </p:xfrm>
        <a:graphic>
          <a:graphicData uri="http://schemas.openxmlformats.org/drawingml/2006/table">
            <a:tbl>
              <a:tblPr>
                <a:noFill/>
                <a:tableStyleId>{BC5BADDB-ABF7-4000-8571-A7CF37DAC0CC}</a:tableStyleId>
              </a:tblPr>
              <a:tblGrid>
                <a:gridCol w="3216150"/>
                <a:gridCol w="3216150"/>
              </a:tblGrid>
              <a:tr h="451775">
                <a:tc>
                  <a:txBody>
                    <a:bodyPr/>
                    <a:lstStyle/>
                    <a:p>
                      <a:pPr indent="0" lvl="0" marL="0" rtl="0" algn="ctr">
                        <a:spcBef>
                          <a:spcPts val="0"/>
                        </a:spcBef>
                        <a:spcAft>
                          <a:spcPts val="0"/>
                        </a:spcAft>
                        <a:buNone/>
                      </a:pPr>
                      <a:r>
                        <a:rPr lang="en" sz="1300">
                          <a:latin typeface="Inter"/>
                          <a:ea typeface="Inter"/>
                          <a:cs typeface="Inter"/>
                          <a:sym typeface="Inter"/>
                        </a:rPr>
                        <a:t>Quote 1 to Support Claim</a:t>
                      </a:r>
                      <a:endParaRPr sz="13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Quote 2 to Support Claim</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bl>
          </a:graphicData>
        </a:graphic>
      </p:graphicFrame>
      <p:sp>
        <p:nvSpPr>
          <p:cNvPr id="176" name="Google Shape;176;p39"/>
          <p:cNvSpPr/>
          <p:nvPr/>
        </p:nvSpPr>
        <p:spPr>
          <a:xfrm rot="-5400000">
            <a:off x="3803944" y="1327241"/>
            <a:ext cx="439800" cy="47643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graphicFrame>
        <p:nvGraphicFramePr>
          <p:cNvPr id="177" name="Google Shape;177;p39"/>
          <p:cNvGraphicFramePr/>
          <p:nvPr/>
        </p:nvGraphicFramePr>
        <p:xfrm>
          <a:off x="441650" y="6616900"/>
          <a:ext cx="3000000" cy="3000000"/>
        </p:xfrm>
        <a:graphic>
          <a:graphicData uri="http://schemas.openxmlformats.org/drawingml/2006/table">
            <a:tbl>
              <a:tblPr>
                <a:noFill/>
                <a:tableStyleId>{BC5BADDB-ABF7-4000-8571-A7CF37DAC0CC}</a:tableStyleId>
              </a:tblPr>
              <a:tblGrid>
                <a:gridCol w="2144100"/>
                <a:gridCol w="2144100"/>
                <a:gridCol w="2144100"/>
              </a:tblGrid>
              <a:tr h="381000">
                <a:tc>
                  <a:txBody>
                    <a:bodyPr/>
                    <a:lstStyle/>
                    <a:p>
                      <a:pPr indent="0" lvl="0" marL="0" rtl="0" algn="ctr">
                        <a:spcBef>
                          <a:spcPts val="0"/>
                        </a:spcBef>
                        <a:spcAft>
                          <a:spcPts val="0"/>
                        </a:spcAft>
                        <a:buNone/>
                      </a:pPr>
                      <a:r>
                        <a:rPr lang="en" sz="1300">
                          <a:latin typeface="Inter"/>
                          <a:ea typeface="Inter"/>
                          <a:cs typeface="Inter"/>
                          <a:sym typeface="Inter"/>
                        </a:rPr>
                        <a:t>Fidel Castro (Cuba)</a:t>
                      </a:r>
                      <a:endParaRPr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300">
                          <a:latin typeface="Inter"/>
                          <a:ea typeface="Inter"/>
                          <a:cs typeface="Inter"/>
                          <a:sym typeface="Inter"/>
                        </a:rPr>
                        <a:t>Mao Zedong (China)</a:t>
                      </a:r>
                      <a:endParaRPr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300">
                          <a:latin typeface="Inter"/>
                          <a:ea typeface="Inter"/>
                          <a:cs typeface="Inter"/>
                          <a:sym typeface="Inter"/>
                        </a:rPr>
                        <a:t>Ho Chi Minh (Vietnam)</a:t>
                      </a:r>
                      <a:endParaRPr sz="13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1" name="Shape 181"/>
        <p:cNvGrpSpPr/>
        <p:nvPr/>
      </p:nvGrpSpPr>
      <p:grpSpPr>
        <a:xfrm>
          <a:off x="0" y="0"/>
          <a:ext cx="0" cy="0"/>
          <a:chOff x="0" y="0"/>
          <a:chExt cx="0" cy="0"/>
        </a:xfrm>
      </p:grpSpPr>
      <p:pic>
        <p:nvPicPr>
          <p:cNvPr id="182" name="Google Shape;182;p4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83" name="Google Shape;183;p4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4" name="Google Shape;184;p4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85" name="Google Shape;185;p4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“Who said it?”</a:t>
            </a:r>
            <a:endParaRPr sz="1800">
              <a:solidFill>
                <a:schemeClr val="dk1"/>
              </a:solidFill>
              <a:latin typeface="Halant"/>
              <a:ea typeface="Halant"/>
              <a:cs typeface="Halant"/>
              <a:sym typeface="Halant"/>
            </a:endParaRPr>
          </a:p>
        </p:txBody>
      </p:sp>
      <p:sp>
        <p:nvSpPr>
          <p:cNvPr id="186" name="Google Shape;186;p40"/>
          <p:cNvSpPr txBox="1"/>
          <p:nvPr/>
        </p:nvSpPr>
        <p:spPr>
          <a:xfrm>
            <a:off x="428450" y="483000"/>
            <a:ext cx="6715200" cy="768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First, write the source name and country you read about and then rewrite one of the quotes from your graphic organizer. Then, mingle with your classmates. Find four students, share your quotes, and complete the table below.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My Source (Name + Country: ___________________________________________________</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Quote: </a:t>
            </a:r>
            <a:endParaRPr sz="1200">
              <a:solidFill>
                <a:schemeClr val="dk1"/>
              </a:solidFill>
              <a:latin typeface="Inter"/>
              <a:ea typeface="Inter"/>
              <a:cs typeface="Inter"/>
              <a:sym typeface="Inter"/>
            </a:endParaRPr>
          </a:p>
        </p:txBody>
      </p:sp>
      <p:graphicFrame>
        <p:nvGraphicFramePr>
          <p:cNvPr id="187" name="Google Shape;187;p40"/>
          <p:cNvGraphicFramePr/>
          <p:nvPr/>
        </p:nvGraphicFramePr>
        <p:xfrm>
          <a:off x="441500" y="2766138"/>
          <a:ext cx="3000000" cy="3000000"/>
        </p:xfrm>
        <a:graphic>
          <a:graphicData uri="http://schemas.openxmlformats.org/drawingml/2006/table">
            <a:tbl>
              <a:tblPr>
                <a:noFill/>
                <a:tableStyleId>{BC5BADDB-ABF7-4000-8571-A7CF37DAC0CC}</a:tableStyleId>
              </a:tblPr>
              <a:tblGrid>
                <a:gridCol w="1134600"/>
                <a:gridCol w="1324400"/>
                <a:gridCol w="1324400"/>
                <a:gridCol w="1324400"/>
                <a:gridCol w="1324400"/>
              </a:tblGrid>
              <a:tr h="381000">
                <a:tc>
                  <a:txBody>
                    <a:bodyPr/>
                    <a:lstStyle/>
                    <a:p>
                      <a:pPr indent="0" lvl="0" marL="0" rtl="0" algn="ctr">
                        <a:spcBef>
                          <a:spcPts val="0"/>
                        </a:spcBef>
                        <a:spcAft>
                          <a:spcPts val="0"/>
                        </a:spcAft>
                        <a:buNone/>
                      </a:pPr>
                      <a:r>
                        <a:rPr b="1" lang="en" sz="1100">
                          <a:latin typeface="Inter"/>
                          <a:ea typeface="Inter"/>
                          <a:cs typeface="Inter"/>
                          <a:sym typeface="Inter"/>
                        </a:rPr>
                        <a:t>Student Name</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845325">
                <a:tc>
                  <a:txBody>
                    <a:bodyPr/>
                    <a:lstStyle/>
                    <a:p>
                      <a:pPr indent="0" lvl="0" marL="0" rtl="0" algn="ctr">
                        <a:spcBef>
                          <a:spcPts val="0"/>
                        </a:spcBef>
                        <a:spcAft>
                          <a:spcPts val="0"/>
                        </a:spcAft>
                        <a:buNone/>
                      </a:pPr>
                      <a:r>
                        <a:rPr b="1" lang="en" sz="1100">
                          <a:latin typeface="Inter"/>
                          <a:ea typeface="Inter"/>
                          <a:cs typeface="Inter"/>
                          <a:sym typeface="Inter"/>
                        </a:rPr>
                        <a:t>Quote Main Idea</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100">
                          <a:latin typeface="Inter"/>
                          <a:ea typeface="Inter"/>
                          <a:cs typeface="Inter"/>
                          <a:sym typeface="Inter"/>
                        </a:rPr>
                        <a:t>Guess Who Said It</a:t>
                      </a:r>
                      <a:endParaRPr b="1" sz="11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Fidel Castro, Cuba</a:t>
                      </a:r>
                      <a:endParaRPr b="1" sz="9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Mao Zedong, China</a:t>
                      </a:r>
                      <a:endParaRPr b="1" sz="9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Ho Chi Minh, Vietnam</a:t>
                      </a:r>
                      <a:endParaRPr b="1" sz="9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latin typeface="Inter"/>
                          <a:ea typeface="Inter"/>
                          <a:cs typeface="Inter"/>
                          <a:sym typeface="Inter"/>
                        </a:rPr>
                        <a:t>A</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B</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C</a:t>
                      </a:r>
                      <a:endParaRPr>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r>
              <a:tr h="381000">
                <a:tc>
                  <a:txBody>
                    <a:bodyPr/>
                    <a:lstStyle/>
                    <a:p>
                      <a:pPr indent="0" lvl="0" marL="0" rtl="0" algn="ctr">
                        <a:spcBef>
                          <a:spcPts val="0"/>
                        </a:spcBef>
                        <a:spcAft>
                          <a:spcPts val="0"/>
                        </a:spcAft>
                        <a:buNone/>
                      </a:pPr>
                      <a:r>
                        <a:rPr b="1" lang="en" sz="1100">
                          <a:latin typeface="Inter"/>
                          <a:ea typeface="Inter"/>
                          <a:cs typeface="Inter"/>
                          <a:sym typeface="Inter"/>
                        </a:rPr>
                        <a:t>Were you correct?</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latin typeface="Inter"/>
                          <a:ea typeface="Inter"/>
                          <a:cs typeface="Inter"/>
                          <a:sym typeface="Inter"/>
                        </a:rPr>
                        <a:t>Y        N</a:t>
                      </a:r>
                      <a:endParaRPr b="1" sz="16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